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4"/>
  </p:sldMasterIdLst>
  <p:sldIdLst>
    <p:sldId id="256" r:id="rId5"/>
    <p:sldId id="283" r:id="rId6"/>
    <p:sldId id="257" r:id="rId7"/>
    <p:sldId id="259" r:id="rId8"/>
    <p:sldId id="262" r:id="rId9"/>
    <p:sldId id="265" r:id="rId10"/>
    <p:sldId id="261" r:id="rId11"/>
    <p:sldId id="280" r:id="rId12"/>
    <p:sldId id="285" r:id="rId13"/>
    <p:sldId id="267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zimor-King, Michele Lee" initials="KML" lastIdx="21" clrIdx="0">
    <p:extLst>
      <p:ext uri="{19B8F6BF-5375-455C-9EA6-DF929625EA0E}">
        <p15:presenceInfo xmlns:p15="http://schemas.microsoft.com/office/powerpoint/2012/main" userId="S-1-5-21-475275336-1187518867-6498272-11213" providerId="AD"/>
      </p:ext>
    </p:extLst>
  </p:cmAuthor>
  <p:cmAuthor id="2" name="Molina, Nyvani" initials="MN" lastIdx="1" clrIdx="1">
    <p:extLst>
      <p:ext uri="{19B8F6BF-5375-455C-9EA6-DF929625EA0E}">
        <p15:presenceInfo xmlns:p15="http://schemas.microsoft.com/office/powerpoint/2012/main" userId="S-1-5-21-475275336-1187518867-6498272-709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59499F-AB3F-4518-BB0D-BEB04C63247A}" v="847" dt="2022-07-19T18:29:42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69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9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7/21/2022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67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00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2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66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8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7/21/2022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3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7/21/2022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88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1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molinan@etown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8122" y="964692"/>
            <a:ext cx="4793758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Keeping it Shiny Side Up: A Qualitative Study of American Stage Rally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B34324-8F10-4614-BFE4-2E3C7F3E1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E952EC-AFF6-4197-9272-C0D7C0F5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1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F94483-5D72-4200-8B51-878C92668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72" y="1651492"/>
            <a:ext cx="2880360" cy="1015326"/>
          </a:xfrm>
          <a:prstGeom prst="rect">
            <a:avLst/>
          </a:prstGeom>
        </p:spPr>
      </p:pic>
      <p:sp>
        <p:nvSpPr>
          <p:cNvPr id="43" name="Rectangle 30">
            <a:extLst>
              <a:ext uri="{FF2B5EF4-FFF2-40B4-BE49-F238E27FC236}">
                <a16:creationId xmlns:a16="http://schemas.microsoft.com/office/drawing/2014/main" id="{D09AAB66-CD8D-477A-A21A-2105E6D82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4322" y="321732"/>
            <a:ext cx="2111317" cy="27218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2FB6-0FFE-4F53-AE72-57DEE3150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150" y="1230015"/>
            <a:ext cx="1783661" cy="914126"/>
          </a:xfrm>
          <a:prstGeom prst="rect">
            <a:avLst/>
          </a:prstGeom>
        </p:spPr>
      </p:pic>
      <p:sp>
        <p:nvSpPr>
          <p:cNvPr id="44" name="Rectangle 32">
            <a:extLst>
              <a:ext uri="{FF2B5EF4-FFF2-40B4-BE49-F238E27FC236}">
                <a16:creationId xmlns:a16="http://schemas.microsoft.com/office/drawing/2014/main" id="{46A326B9-FD78-4195-A659-95DAFC1DD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13" y="4157447"/>
            <a:ext cx="3208079" cy="2378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A6032F-13DF-4E51-B094-C770C5393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72" y="5080012"/>
            <a:ext cx="2880360" cy="53286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3DAFF6B-5BEC-4153-93E9-6B735BC1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4322" y="3227130"/>
            <a:ext cx="2111317" cy="287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25242-F6A2-4A03-900D-DF1F1D35A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150" y="3771609"/>
            <a:ext cx="1783661" cy="178366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8122" y="2475145"/>
            <a:ext cx="4793757" cy="3409259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Nyvani Molina</a:t>
            </a:r>
          </a:p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Elizabethtown College</a:t>
            </a:r>
          </a:p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Landmark Summer Research Conference</a:t>
            </a:r>
          </a:p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Thursday, July 21,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67A42-09DB-4F7D-AFE8-7CB07D543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060" y="4150248"/>
            <a:ext cx="4994524" cy="28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11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72B8-F252-4D75-B603-8C603ACE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640079"/>
            <a:ext cx="3402531" cy="5272242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Future research plans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C38EE2-4497-443D-AC9E-F35CDCF1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03" y="640079"/>
            <a:ext cx="6883072" cy="2959155"/>
          </a:xfrm>
        </p:spPr>
        <p:txBody>
          <a:bodyPr vert="horz" lIns="91440" tIns="45720" rIns="91440" bIns="45720" numCol="2" rtlCol="0">
            <a:normAutofit/>
          </a:bodyPr>
          <a:lstStyle/>
          <a:p>
            <a:r>
              <a:rPr lang="en-US" dirty="0"/>
              <a:t>Continue to conduct interviews, transcribe, and analyze data collected this summer during AY 2022-2023</a:t>
            </a:r>
          </a:p>
          <a:p>
            <a:r>
              <a:rPr lang="en-US" dirty="0"/>
              <a:t>Reach out to key informants including professional drivers, co-drivers, and factory team staff</a:t>
            </a:r>
          </a:p>
          <a:p>
            <a:r>
              <a:rPr lang="en-US" dirty="0"/>
              <a:t>Volunteer at ARA National Rally East Event (STPR in Wellsboro, PA) </a:t>
            </a:r>
          </a:p>
          <a:p>
            <a:r>
              <a:rPr lang="en-US" dirty="0"/>
              <a:t>Data collected from from this summer will be analyzed for an Honors in the Discipline thesis</a:t>
            </a:r>
          </a:p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44763E-1F5B-4192-9E84-267D8A649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2223" y="3822192"/>
            <a:ext cx="6882951" cy="20684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013361-A314-4AA8-8C94-466226554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3905450"/>
            <a:ext cx="6720840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1D28B-B882-494A-A9C2-A6FEEEAED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600" y="3987746"/>
            <a:ext cx="6356195" cy="1737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48C013-EEA5-47E9-A0CB-010B8334D390}"/>
              </a:ext>
            </a:extLst>
          </p:cNvPr>
          <p:cNvSpPr txBox="1"/>
          <p:nvPr/>
        </p:nvSpPr>
        <p:spPr>
          <a:xfrm>
            <a:off x="1128655" y="2153412"/>
            <a:ext cx="1049944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4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5827" y="273377"/>
            <a:ext cx="5416564" cy="6014301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 – Thank you to the following: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My faculty mentor and Subaru Ambassador Dr. Michele Lee Kozimor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Members of the Rally Research Team: Dr. Barbara Prince, Emalie Rell, and Gavin Phillips for laying the groundwork for this project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Dr. Susan Mapp and the Elizabethtown College SCARP Program 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Organizers of SOFR for allowing me to ride in the start and finish cars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All individuals who took time to be interviewed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A special thanks to </a:t>
            </a:r>
            <a:r>
              <a:rPr lang="en-US" dirty="0" err="1">
                <a:latin typeface="Times New Roman"/>
                <a:cs typeface="Times New Roman"/>
              </a:rPr>
              <a:t>Vilko</a:t>
            </a:r>
            <a:r>
              <a:rPr lang="en-US" dirty="0">
                <a:latin typeface="Times New Roman"/>
                <a:cs typeface="Times New Roman"/>
              </a:rPr>
              <a:t> Motorsports from Conestoga, PA, Kelsey Stephens, Meredith Pritchard, and Paul Jaeger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All the volunteers and participants at SOFR – without you stage rally events would not happen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For more information email: </a:t>
            </a:r>
            <a:r>
              <a:rPr lang="en-US" dirty="0">
                <a:latin typeface="Times New Roman"/>
                <a:cs typeface="Times New Roman"/>
                <a:hlinkClick r:id="rId2"/>
              </a:rPr>
              <a:t>molinan@etown.edu</a:t>
            </a:r>
            <a:r>
              <a:rPr lang="en-US" dirty="0">
                <a:latin typeface="Times New Roman"/>
                <a:cs typeface="Times New Roman"/>
              </a:rPr>
              <a:t> </a:t>
            </a: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en-US" dirty="0">
                <a:latin typeface="Times New Roman"/>
                <a:cs typeface="Times New Roman"/>
              </a:rPr>
              <a:t>		@</a:t>
            </a:r>
            <a:r>
              <a:rPr lang="en-US" dirty="0" err="1">
                <a:latin typeface="Times New Roman"/>
                <a:cs typeface="Times New Roman"/>
              </a:rPr>
              <a:t>RallyRaceBook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ED9C14-A660-42B7-89F4-144F09540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05" y="5271516"/>
            <a:ext cx="2339955" cy="93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7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2510A-6D26-476A-889B-0D0654A2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F89AC-6DBB-42FC-B41D-E68358F58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820131"/>
            <a:ext cx="6050408" cy="5542961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American stage rally? Real Cars. Real Roads.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Niche and relatively unknown form of motorsport in the United States (but widely known globally)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visibility due to geography and limited funding opportunities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degree of stability within the sport and less centralized governing structure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part of an ongoing 3+ year-long research project (student and faculty teams across multiple institutions)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research question</a:t>
            </a:r>
          </a:p>
        </p:txBody>
      </p:sp>
    </p:spTree>
    <p:extLst>
      <p:ext uri="{BB962C8B-B14F-4D97-AF65-F5344CB8AC3E}">
        <p14:creationId xmlns:p14="http://schemas.microsoft.com/office/powerpoint/2010/main" val="2055001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Brief Literature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000" dirty="0">
                <a:latin typeface="Times New Roman"/>
                <a:cs typeface="Times New Roman"/>
              </a:rPr>
              <a:t>Evans (2022)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sz="3000" dirty="0">
                <a:latin typeface="Times New Roman"/>
                <a:cs typeface="Times New Roman"/>
              </a:rPr>
              <a:t>Gardner and Phillip (1987)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sz="3000" dirty="0">
                <a:latin typeface="Times New Roman"/>
                <a:cs typeface="Times New Roman"/>
              </a:rPr>
              <a:t>Edwards and Corte (2010)</a:t>
            </a:r>
          </a:p>
        </p:txBody>
      </p:sp>
    </p:spTree>
    <p:extLst>
      <p:ext uri="{BB962C8B-B14F-4D97-AF65-F5344CB8AC3E}">
        <p14:creationId xmlns:p14="http://schemas.microsoft.com/office/powerpoint/2010/main" val="731972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A2124-265C-40D2-85CF-01C6A062C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12" b="4"/>
          <a:stretch/>
        </p:blipFill>
        <p:spPr>
          <a:xfrm>
            <a:off x="4649234" y="10"/>
            <a:ext cx="3775438" cy="263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C90EF-5D85-4731-B2F2-81E0FEF95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9" r="-1" b="7820"/>
          <a:stretch/>
        </p:blipFill>
        <p:spPr>
          <a:xfrm>
            <a:off x="4649234" y="2634810"/>
            <a:ext cx="7537702" cy="4212708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 stage rally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American Rally Association sponsors 9 national events a year across the U.S.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10 Regional and super regional events</a:t>
            </a:r>
            <a:endParaRPr lang="en-US" sz="14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What is a stage?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Competitive motorsport involving a race against a clock; trackless 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Driver: typically the owner and operator of vehicle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Co-Driver: pace notes, and announcements, the guide to the stage, often referred to as a navigator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 Crew: companions of the Team, Possible Mechanical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3B5A8-E6B8-4883-8245-5A7241C50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02" b="-4"/>
          <a:stretch/>
        </p:blipFill>
        <p:spPr>
          <a:xfrm>
            <a:off x="8424672" y="10"/>
            <a:ext cx="3776472" cy="26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6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8E1D4842-F208-47E0-A3A4-6469A9F04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94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Commercialization in American STAGE rally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477" y="2858703"/>
            <a:ext cx="5285791" cy="3042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 Lack of Commercialization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companies brought to forefront of commercializing rally</a:t>
            </a:r>
          </a:p>
          <a:p>
            <a:pPr lvl="1"/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Dirtfish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primary rally news source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Factory teams (Subaru Motorsports/Vermont Sportscar)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Rally building and renting services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78E8F-8BB7-4AFB-9A53-D2334D6A5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47" r="1" b="38922"/>
          <a:stretch/>
        </p:blipFill>
        <p:spPr>
          <a:xfrm>
            <a:off x="6876939" y="-2"/>
            <a:ext cx="5315061" cy="3429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71930-F348-40C4-B86B-CE5245362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3983"/>
          <a:stretch/>
        </p:blipFill>
        <p:spPr>
          <a:xfrm>
            <a:off x="6876939" y="3429001"/>
            <a:ext cx="531506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16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04BB03-179C-46F9-8159-736B3E6F2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0884"/>
          <a:stretch/>
        </p:blipFill>
        <p:spPr>
          <a:xfrm>
            <a:off x="4650909" y="10"/>
            <a:ext cx="3770541" cy="3428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304B4-DC4F-4676-BD8A-D5FEE816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 of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03124-2F84-495B-9DF6-DABEF5A6F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516957"/>
            <a:ext cx="3598594" cy="3536709"/>
          </a:xfrm>
        </p:spPr>
        <p:txBody>
          <a:bodyPr vert="horz" lIns="91440" tIns="45720" rIns="91440" bIns="45720" numCol="2" rtlCol="0" anchor="t">
            <a:normAutofit fontScale="77500" lnSpcReduction="20000"/>
          </a:bodyPr>
          <a:lstStyle/>
          <a:p>
            <a:pPr lvl="1"/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IRB approval (exempt status) was obtained prior to the beginning of the summer research in May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Time spent learning the culture by watching video footage of American Stage Rally and listening to podcasts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Approximately 15 completed in-depth and on the spot interviews in both face-to-face and Zoom formats</a:t>
            </a: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28600" lvl="1" indent="0">
              <a:buNone/>
            </a:pP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Over 30 hours of participant observation at SOFR (June 9-12) volunteering at time control finish as well as a ride along in the sweep and start cars of stages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 analysis of the North American Rally Facebook page posts </a:t>
            </a:r>
          </a:p>
          <a:p>
            <a:pPr marL="228600" lvl="1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9735DA-B1E2-45B7-BDE6-7296F2B38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1" r="13807" b="-1"/>
          <a:stretch/>
        </p:blipFill>
        <p:spPr>
          <a:xfrm>
            <a:off x="8421459" y="10"/>
            <a:ext cx="3770541" cy="3428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7216C8-71EC-4508-9283-509618866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68" r="5358" b="-4"/>
          <a:stretch/>
        </p:blipFill>
        <p:spPr>
          <a:xfrm>
            <a:off x="8421441" y="3429000"/>
            <a:ext cx="3770541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5FE078-D26F-4FE6-A1FA-16DCBF2889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" r="14762" b="3"/>
          <a:stretch/>
        </p:blipFill>
        <p:spPr>
          <a:xfrm>
            <a:off x="4650900" y="3429000"/>
            <a:ext cx="37705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17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122" y="964692"/>
            <a:ext cx="4793758" cy="118872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Southern Ohio forest rally(SOFR)</a:t>
            </a:r>
          </a:p>
        </p:txBody>
      </p:sp>
      <p:sp>
        <p:nvSpPr>
          <p:cNvPr id="53" name="Rectangle 42">
            <a:extLst>
              <a:ext uri="{FF2B5EF4-FFF2-40B4-BE49-F238E27FC236}">
                <a16:creationId xmlns:a16="http://schemas.microsoft.com/office/drawing/2014/main" id="{65B34324-8F10-4614-BFE4-2E3C7F3E1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23E952EC-AFF6-4197-9272-C0D7C0F5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1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A0BEC-773B-412A-A744-64E1F37EF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72" y="1197835"/>
            <a:ext cx="2880360" cy="1922640"/>
          </a:xfrm>
          <a:prstGeom prst="rect">
            <a:avLst/>
          </a:prstGeom>
        </p:spPr>
      </p:pic>
      <p:sp>
        <p:nvSpPr>
          <p:cNvPr id="55" name="Rectangle 46">
            <a:extLst>
              <a:ext uri="{FF2B5EF4-FFF2-40B4-BE49-F238E27FC236}">
                <a16:creationId xmlns:a16="http://schemas.microsoft.com/office/drawing/2014/main" id="{D09AAB66-CD8D-477A-A21A-2105E6D82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4322" y="321732"/>
            <a:ext cx="2111317" cy="27218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3CD4D-732B-47A0-A3F4-C5917E7DF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30873" y="795248"/>
            <a:ext cx="2378214" cy="1783661"/>
          </a:xfrm>
          <a:prstGeom prst="rect">
            <a:avLst/>
          </a:prstGeom>
        </p:spPr>
      </p:pic>
      <p:sp>
        <p:nvSpPr>
          <p:cNvPr id="56" name="Rectangle 48">
            <a:extLst>
              <a:ext uri="{FF2B5EF4-FFF2-40B4-BE49-F238E27FC236}">
                <a16:creationId xmlns:a16="http://schemas.microsoft.com/office/drawing/2014/main" id="{46A326B9-FD78-4195-A659-95DAFC1DD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13" y="4157447"/>
            <a:ext cx="3208079" cy="2378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9AB0F-2D1C-4907-8C8F-30CE99FF8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72" y="4608353"/>
            <a:ext cx="2880360" cy="1476184"/>
          </a:xfrm>
          <a:prstGeom prst="rect">
            <a:avLst/>
          </a:prstGeom>
        </p:spPr>
      </p:pic>
      <p:sp>
        <p:nvSpPr>
          <p:cNvPr id="57" name="Rectangle 50">
            <a:extLst>
              <a:ext uri="{FF2B5EF4-FFF2-40B4-BE49-F238E27FC236}">
                <a16:creationId xmlns:a16="http://schemas.microsoft.com/office/drawing/2014/main" id="{13DAFF6B-5BEC-4153-93E9-6B735BC1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4322" y="3227130"/>
            <a:ext cx="2111317" cy="287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0E8B0-9314-4EAD-87F9-2AE9D95CC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30873" y="3771609"/>
            <a:ext cx="2378214" cy="17836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8121" y="2262433"/>
            <a:ext cx="5109713" cy="4364610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 National Rally Central Event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Racing in Southern Ohio since 1973; SOFR started in 2017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 in Chillicothe, Ohio and surrounding forests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Sponsored by Wagner Subaru (Dealership) and others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for the historical roads and infamous City Park stage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leg of the ARA National Championship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3-day event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 competitor entrees at start; 49 total cars finished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“Factory Teams”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Incentivization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“Rallying does cost money and although we've searched the Ohio Forests we have yet to find a money tree.”</a:t>
            </a:r>
          </a:p>
          <a:p>
            <a:pPr lvl="1"/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387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0138F-235E-428B-A816-E8E437AF1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9" r="4" b="4"/>
          <a:stretch/>
        </p:blipFill>
        <p:spPr>
          <a:xfrm>
            <a:off x="4649234" y="10"/>
            <a:ext cx="3775438" cy="263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7808B5-907C-41A9-9803-920C86F8C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02" r="-1" b="7379"/>
          <a:stretch/>
        </p:blipFill>
        <p:spPr>
          <a:xfrm>
            <a:off x="4649234" y="2634810"/>
            <a:ext cx="7537702" cy="42127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 fontScale="90000"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/>
                <a:cs typeface="Times New Roman"/>
              </a:rPr>
              <a:t>Commercialization Themes And Comparison to World Rally Championship (WRC)</a:t>
            </a:r>
            <a:b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Limited funds (mostly self-financed) and limited formal governance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emphasis on media coverage – individualized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Little room for incentivization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Grassroots – needs labor of 400+ volunteers to run events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1435D-14C3-4DAD-9D5D-A05839587B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6603"/>
          <a:stretch/>
        </p:blipFill>
        <p:spPr>
          <a:xfrm>
            <a:off x="8424672" y="10"/>
            <a:ext cx="3776472" cy="26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42F1F7-6246-4C87-B941-6957B32BD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B05AA-4998-4925-AA71-1039B58B7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000" dirty="0"/>
              <a:t>Sponsorships and Ad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36F30-DD33-4AFA-89FD-9038C252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2705" y="1000520"/>
            <a:ext cx="3301307" cy="2475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C22FD-7AE1-4C6D-B505-80B50A466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82" r="14158"/>
          <a:stretch/>
        </p:blipFill>
        <p:spPr>
          <a:xfrm>
            <a:off x="3434672" y="786613"/>
            <a:ext cx="2580895" cy="2903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C1CC68-C5F7-4413-B72D-25C25FBC2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87" r="21153"/>
          <a:stretch/>
        </p:blipFill>
        <p:spPr>
          <a:xfrm>
            <a:off x="6176433" y="786613"/>
            <a:ext cx="2580895" cy="290379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401D37-B1FB-4B05-BCA4-8598A176F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9955" r="13385"/>
          <a:stretch/>
        </p:blipFill>
        <p:spPr>
          <a:xfrm>
            <a:off x="8918193" y="786612"/>
            <a:ext cx="2580895" cy="29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256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9AE172077815498E07EB5C7CB19AA9" ma:contentTypeVersion="14" ma:contentTypeDescription="Create a new document." ma:contentTypeScope="" ma:versionID="9a9e418ee4b1228644bbb960b6f7f497">
  <xsd:schema xmlns:xsd="http://www.w3.org/2001/XMLSchema" xmlns:xs="http://www.w3.org/2001/XMLSchema" xmlns:p="http://schemas.microsoft.com/office/2006/metadata/properties" xmlns:ns3="709d636a-1bcd-4c90-84f1-31214a04841d" xmlns:ns4="c1683c41-ad5a-485e-bae8-dee40aa7643e" targetNamespace="http://schemas.microsoft.com/office/2006/metadata/properties" ma:root="true" ma:fieldsID="f20b799b78c94eeea206193fe75b531c" ns3:_="" ns4:_="">
    <xsd:import namespace="709d636a-1bcd-4c90-84f1-31214a04841d"/>
    <xsd:import namespace="c1683c41-ad5a-485e-bae8-dee40aa764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9d636a-1bcd-4c90-84f1-31214a0484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83c41-ad5a-485e-bae8-dee40aa7643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A794C0-D51E-40E2-A10A-EE45B4970A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8ABF48-A974-4E1B-BB98-88783C4164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9d636a-1bcd-4c90-84f1-31214a04841d"/>
    <ds:schemaRef ds:uri="c1683c41-ad5a-485e-bae8-dee40aa764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B83BC0-CAEC-483D-83EE-E734FB07B9B7}">
  <ds:schemaRefs>
    <ds:schemaRef ds:uri="http://purl.org/dc/dcmitype/"/>
    <ds:schemaRef ds:uri="c1683c41-ad5a-485e-bae8-dee40aa7643e"/>
    <ds:schemaRef ds:uri="http://purl.org/dc/terms/"/>
    <ds:schemaRef ds:uri="709d636a-1bcd-4c90-84f1-31214a04841d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473</Words>
  <Application>Microsoft Office PowerPoint</Application>
  <PresentationFormat>Widescreen</PresentationFormat>
  <Paragraphs>74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Times New Roman</vt:lpstr>
      <vt:lpstr>Parcel</vt:lpstr>
      <vt:lpstr>Keeping it Shiny Side Up: A Qualitative Study of American Stage Rally</vt:lpstr>
      <vt:lpstr>Introduction </vt:lpstr>
      <vt:lpstr>Brief Literature Review</vt:lpstr>
      <vt:lpstr>American stage rally</vt:lpstr>
      <vt:lpstr>Commercialization in American STAGE rally</vt:lpstr>
      <vt:lpstr>Methods of Data collection</vt:lpstr>
      <vt:lpstr>Southern Ohio forest rally(SOFR)</vt:lpstr>
      <vt:lpstr>Commercialization Themes And Comparison to World Rally Championship (WRC) </vt:lpstr>
      <vt:lpstr>Sponsorships and Ad Opportunities</vt:lpstr>
      <vt:lpstr>Future research plans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it Shiny Side Up: A Qualitative Study of American Stage Rally</dc:title>
  <dc:creator>Molina, Nyvani</dc:creator>
  <cp:lastModifiedBy>Molina, Nyvani</cp:lastModifiedBy>
  <cp:revision>8</cp:revision>
  <dcterms:created xsi:type="dcterms:W3CDTF">2022-07-21T00:42:55Z</dcterms:created>
  <dcterms:modified xsi:type="dcterms:W3CDTF">2022-07-21T12:21:10Z</dcterms:modified>
</cp:coreProperties>
</file>